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7" r:id="rId5"/>
    <p:sldId id="259" r:id="rId6"/>
    <p:sldId id="279" r:id="rId7"/>
    <p:sldId id="263" r:id="rId8"/>
    <p:sldId id="280" r:id="rId9"/>
    <p:sldId id="266" r:id="rId10"/>
    <p:sldId id="272" r:id="rId11"/>
    <p:sldId id="273" r:id="rId12"/>
    <p:sldId id="274" r:id="rId13"/>
    <p:sldId id="275" r:id="rId14"/>
    <p:sldId id="28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5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5671A-1F18-EF4C-A3BD-B9BB99D682F4}" type="datetimeFigureOut">
              <a:rPr lang="fr-FR" smtClean="0"/>
              <a:t>07/09/2019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7B11D-0D44-4F45-A188-BF8F13BA26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55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Gouvernance de la résidence</a:t>
            </a:r>
            <a:br>
              <a:rPr lang="fr-FR" dirty="0"/>
            </a:br>
            <a:r>
              <a:rPr lang="fr-FR" dirty="0"/>
              <a:t>Regards sur la ville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Comment ça marche ?</a:t>
            </a:r>
          </a:p>
        </p:txBody>
      </p:sp>
    </p:spTree>
    <p:extLst>
      <p:ext uri="{BB962C8B-B14F-4D97-AF65-F5344CB8AC3E}">
        <p14:creationId xmlns:p14="http://schemas.microsoft.com/office/powerpoint/2010/main" val="556139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55966" y="4168589"/>
            <a:ext cx="4855017" cy="22820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  <a:effectLst>
            <a:outerShdw blurRad="50800" dist="254000" dir="2700000" algn="tl" rotWithShape="0">
              <a:schemeClr val="accent4">
                <a:lumMod val="60000"/>
                <a:lumOff val="40000"/>
                <a:alpha val="7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Stationnements tranche 1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85525" y="251671"/>
            <a:ext cx="8934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Vous possédez un lot dans le « Bâtiment C » combien de personnes sont dans ce cas ? </a:t>
            </a:r>
          </a:p>
        </p:txBody>
      </p:sp>
      <p:sp>
        <p:nvSpPr>
          <p:cNvPr id="6" name="Rectangle 5"/>
          <p:cNvSpPr/>
          <p:nvPr/>
        </p:nvSpPr>
        <p:spPr>
          <a:xfrm>
            <a:off x="2468632" y="1334084"/>
            <a:ext cx="2953400" cy="51165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/>
              <a:t>Logements</a:t>
            </a:r>
          </a:p>
          <a:p>
            <a:pPr algn="ctr"/>
            <a:r>
              <a:rPr lang="fr-FR" sz="1600" dirty="0"/>
              <a:t>Bâtiment C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468632" y="6070171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478796" y="5641765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478796" y="516959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468631" y="4676771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491545" y="416308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2468630" y="355091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468629" y="293874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939463" y="2945659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618844" y="2931821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4048542" y="2945659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4789227" y="2949757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025837" y="304158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4134147" y="370771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109846" y="3060281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995586" y="4249417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188846" y="524491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445719" y="606240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4832311" y="606347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2816871" y="2068901"/>
            <a:ext cx="2254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Il y a </a:t>
            </a:r>
            <a:r>
              <a:rPr lang="fr-FR" b="1" dirty="0">
                <a:solidFill>
                  <a:schemeClr val="bg1"/>
                </a:solidFill>
              </a:rPr>
              <a:t>85 lots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dans cette copropriété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465569" y="741168"/>
            <a:ext cx="8998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La totalité des 85 lots représentent 5000 millièmes de cette copropriété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455966" y="1874563"/>
            <a:ext cx="4988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Et sur la première tranche de parking ?</a:t>
            </a:r>
          </a:p>
        </p:txBody>
      </p:sp>
    </p:spTree>
    <p:extLst>
      <p:ext uri="{BB962C8B-B14F-4D97-AF65-F5344CB8AC3E}">
        <p14:creationId xmlns:p14="http://schemas.microsoft.com/office/powerpoint/2010/main" val="5990035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55966" y="4168589"/>
            <a:ext cx="4855017" cy="22820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  <a:effectLst>
            <a:outerShdw blurRad="50800" dist="254000" dir="2700000" algn="tl" rotWithShape="0">
              <a:schemeClr val="accent4">
                <a:lumMod val="60000"/>
                <a:lumOff val="40000"/>
                <a:alpha val="7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/>
              <a:t>Stationnements tranche 1</a:t>
            </a:r>
          </a:p>
        </p:txBody>
      </p:sp>
      <p:sp>
        <p:nvSpPr>
          <p:cNvPr id="6" name="Rectangle 5"/>
          <p:cNvSpPr/>
          <p:nvPr/>
        </p:nvSpPr>
        <p:spPr>
          <a:xfrm>
            <a:off x="2468632" y="1334084"/>
            <a:ext cx="2953400" cy="51165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/>
              <a:t>Logements</a:t>
            </a:r>
          </a:p>
          <a:p>
            <a:pPr algn="ctr"/>
            <a:r>
              <a:rPr lang="fr-FR" sz="1600" dirty="0"/>
              <a:t>Bâtiment C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468632" y="6070171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478796" y="5641765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478796" y="516959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468631" y="4676771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491545" y="416308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2468630" y="355091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468629" y="293874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939463" y="2945659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618844" y="2931821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4048542" y="2945659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4789227" y="2949757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025837" y="304158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4134147" y="370771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109846" y="3060281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995586" y="4249417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188846" y="524491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445719" y="606240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4832311" y="606347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2816871" y="2068901"/>
            <a:ext cx="2254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Il y a </a:t>
            </a:r>
            <a:r>
              <a:rPr lang="fr-FR" b="1" dirty="0">
                <a:solidFill>
                  <a:schemeClr val="bg1"/>
                </a:solidFill>
              </a:rPr>
              <a:t>85 lots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dans cette copropriété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455966" y="1874563"/>
            <a:ext cx="4988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Et sur la première tranche de parking ?</a:t>
            </a:r>
          </a:p>
        </p:txBody>
      </p:sp>
      <p:cxnSp>
        <p:nvCxnSpPr>
          <p:cNvPr id="33" name="Connecteur droit 32"/>
          <p:cNvCxnSpPr/>
          <p:nvPr/>
        </p:nvCxnSpPr>
        <p:spPr>
          <a:xfrm>
            <a:off x="6455966" y="5358077"/>
            <a:ext cx="485501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6455966" y="5893249"/>
            <a:ext cx="485501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7472646" y="5370097"/>
            <a:ext cx="2" cy="10910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9023611" y="5362566"/>
            <a:ext cx="2" cy="10910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10584442" y="5370097"/>
            <a:ext cx="2" cy="10910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7921192" y="545709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9449886" y="603903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679986" y="601776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6642555" y="2581490"/>
            <a:ext cx="46153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/>
              <a:t>La totalité des 37 lots représentent :</a:t>
            </a:r>
          </a:p>
          <a:p>
            <a:pPr algn="ctr"/>
            <a:r>
              <a:rPr lang="fr-FR" sz="2400" dirty="0"/>
              <a:t>2000 millièmes de cette copropriété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7251625" y="4672245"/>
            <a:ext cx="3507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Il y a </a:t>
            </a:r>
            <a:r>
              <a:rPr lang="fr-FR" b="1" dirty="0">
                <a:solidFill>
                  <a:schemeClr val="bg1"/>
                </a:solidFill>
              </a:rPr>
              <a:t>37 lots dans cette copropriété</a:t>
            </a:r>
          </a:p>
        </p:txBody>
      </p:sp>
    </p:spTree>
    <p:extLst>
      <p:ext uri="{BB962C8B-B14F-4D97-AF65-F5344CB8AC3E}">
        <p14:creationId xmlns:p14="http://schemas.microsoft.com/office/powerpoint/2010/main" val="5241042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455966" y="4168589"/>
            <a:ext cx="4855017" cy="22820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  <a:effectLst>
            <a:outerShdw blurRad="50800" dist="254000" dir="2700000" algn="tl" rotWithShape="0">
              <a:schemeClr val="accent4">
                <a:lumMod val="60000"/>
                <a:lumOff val="40000"/>
                <a:alpha val="7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/>
              <a:t>Stationnements tranche 1</a:t>
            </a:r>
          </a:p>
        </p:txBody>
      </p:sp>
      <p:sp>
        <p:nvSpPr>
          <p:cNvPr id="6" name="Rectangle 5"/>
          <p:cNvSpPr/>
          <p:nvPr/>
        </p:nvSpPr>
        <p:spPr>
          <a:xfrm>
            <a:off x="1014017" y="1243104"/>
            <a:ext cx="2953400" cy="51165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/>
              <a:t>Logements</a:t>
            </a:r>
          </a:p>
          <a:p>
            <a:pPr algn="ctr"/>
            <a:r>
              <a:rPr lang="fr-FR" sz="1600" dirty="0"/>
              <a:t>Bâtiment C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1014017" y="5979191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024181" y="5550785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024181" y="507861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014016" y="4585791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036930" y="407210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014015" y="345993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014014" y="284776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484848" y="2854679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2164229" y="2840841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2593927" y="2854679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3334612" y="2858777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571222" y="295060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679532" y="361673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2655231" y="2969301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540971" y="4158437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734231" y="515393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991104" y="597142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3377696" y="597249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1362256" y="1977921"/>
            <a:ext cx="2254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Il y a </a:t>
            </a:r>
            <a:r>
              <a:rPr lang="fr-FR" b="1" dirty="0">
                <a:solidFill>
                  <a:schemeClr val="bg1"/>
                </a:solidFill>
              </a:rPr>
              <a:t>85 lots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dans cette copropriété</a:t>
            </a:r>
          </a:p>
        </p:txBody>
      </p:sp>
      <p:cxnSp>
        <p:nvCxnSpPr>
          <p:cNvPr id="33" name="Connecteur droit 32"/>
          <p:cNvCxnSpPr/>
          <p:nvPr/>
        </p:nvCxnSpPr>
        <p:spPr>
          <a:xfrm>
            <a:off x="6455966" y="5358077"/>
            <a:ext cx="485501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6455966" y="5893249"/>
            <a:ext cx="485501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7472646" y="5370097"/>
            <a:ext cx="2" cy="10910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9023611" y="5362566"/>
            <a:ext cx="2" cy="10910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10584442" y="5370097"/>
            <a:ext cx="2" cy="109100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7921192" y="545709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9449886" y="603903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6679986" y="6017769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7251625" y="4672245"/>
            <a:ext cx="3507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Il y a </a:t>
            </a:r>
            <a:r>
              <a:rPr lang="fr-FR" b="1" dirty="0">
                <a:solidFill>
                  <a:schemeClr val="bg1"/>
                </a:solidFill>
              </a:rPr>
              <a:t>37 lots dans cette copropriété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272801" y="2324071"/>
            <a:ext cx="7774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Ont été élus lors de l’Assemblée générale du « Volume 7 stationnements Tranche1»</a:t>
            </a:r>
          </a:p>
          <a:p>
            <a:pPr algn="ctr"/>
            <a:r>
              <a:rPr lang="fr-FR" b="1" dirty="0"/>
              <a:t>du 20 juillet 2017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/>
              <a:t>Thierry ASTIER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b="1" dirty="0"/>
              <a:t>Hervé CHAUSSENDE </a:t>
            </a:r>
          </a:p>
          <a:p>
            <a:pPr marL="742950" lvl="1" indent="-285750">
              <a:buFont typeface="Arial" charset="0"/>
              <a:buChar char="•"/>
            </a:pPr>
            <a:endParaRPr lang="fr-FR" dirty="0"/>
          </a:p>
        </p:txBody>
      </p:sp>
      <p:sp>
        <p:nvSpPr>
          <p:cNvPr id="47" name="ZoneTexte 46"/>
          <p:cNvSpPr txBox="1"/>
          <p:nvPr/>
        </p:nvSpPr>
        <p:spPr>
          <a:xfrm>
            <a:off x="7027748" y="3135269"/>
            <a:ext cx="287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9300"/>
                </a:solidFill>
              </a:rPr>
              <a:t>Président du Conseil Syndical</a:t>
            </a:r>
          </a:p>
        </p:txBody>
      </p:sp>
    </p:spTree>
    <p:extLst>
      <p:ext uri="{BB962C8B-B14F-4D97-AF65-F5344CB8AC3E}">
        <p14:creationId xmlns:p14="http://schemas.microsoft.com/office/powerpoint/2010/main" val="19834137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allAtOnce"/>
      <p:bldP spid="46" grpId="1" build="p" bldLvl="2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14017" y="1243104"/>
            <a:ext cx="2953400" cy="51165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  <a:effectLst>
            <a:outerShdw blurRad="50800" dist="254000" dir="2700000" algn="tl" rotWithShape="0">
              <a:schemeClr val="accent4">
                <a:lumMod val="60000"/>
                <a:lumOff val="40000"/>
                <a:alpha val="7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/>
              <a:t>Logements</a:t>
            </a:r>
          </a:p>
          <a:p>
            <a:pPr algn="ctr"/>
            <a:r>
              <a:rPr lang="fr-FR" sz="1600" dirty="0"/>
              <a:t>Bâtiment C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1014017" y="5979191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1024181" y="5550785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024181" y="507861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014016" y="4585791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1036930" y="407210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1014015" y="345993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014014" y="284776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1484848" y="2854679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2164229" y="2840841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2593927" y="2854679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3334612" y="2858777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571222" y="295060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679532" y="361673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2655231" y="2969301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1540971" y="4158437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2734231" y="515393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991104" y="597142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3377696" y="597249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1362256" y="1977921"/>
            <a:ext cx="2254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Il y a </a:t>
            </a:r>
            <a:r>
              <a:rPr lang="fr-FR" b="1" dirty="0">
                <a:solidFill>
                  <a:schemeClr val="bg1"/>
                </a:solidFill>
              </a:rPr>
              <a:t>85 lots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dans cette copropriété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203624" y="199517"/>
            <a:ext cx="64682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/>
              <a:t>Ont été élus lors de l’Assemblée générale du « Bâtiment C »</a:t>
            </a:r>
          </a:p>
          <a:p>
            <a:pPr algn="ctr"/>
            <a:r>
              <a:rPr lang="fr-FR" dirty="0"/>
              <a:t>du </a:t>
            </a:r>
            <a:r>
              <a:rPr lang="fr-FR" b="1" dirty="0"/>
              <a:t>28 mars 2019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/>
              <a:t>Patrice Becker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/>
              <a:t>Hervé CHAUSSENDE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b="1" dirty="0"/>
              <a:t>Irène HUBERT PERROT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/>
              <a:t>Benjamin LE BERRE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/>
              <a:t>Antoine PERRET 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/>
              <a:t>Sylvain ZABAWSKI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7437740" y="1293499"/>
            <a:ext cx="298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9300"/>
                </a:solidFill>
              </a:rPr>
              <a:t>Présidente du Conseil Syndical</a:t>
            </a:r>
          </a:p>
        </p:txBody>
      </p:sp>
    </p:spTree>
    <p:extLst>
      <p:ext uri="{BB962C8B-B14F-4D97-AF65-F5344CB8AC3E}">
        <p14:creationId xmlns:p14="http://schemas.microsoft.com/office/powerpoint/2010/main" val="12294711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uiExpand="1" build="p" bldLvl="2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4280" y="2002420"/>
            <a:ext cx="106834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/>
              <a:t>Revenez souvent télécharger ce diaporama car nous y apporterons des améliorations.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A bientôt</a:t>
            </a:r>
          </a:p>
        </p:txBody>
      </p:sp>
    </p:spTree>
    <p:extLst>
      <p:ext uri="{BB962C8B-B14F-4D97-AF65-F5344CB8AC3E}">
        <p14:creationId xmlns:p14="http://schemas.microsoft.com/office/powerpoint/2010/main" val="15017400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Premier principe</a:t>
            </a:r>
          </a:p>
        </p:txBody>
      </p:sp>
      <p:sp>
        <p:nvSpPr>
          <p:cNvPr id="4" name="Rectangle 3"/>
          <p:cNvSpPr/>
          <p:nvPr/>
        </p:nvSpPr>
        <p:spPr>
          <a:xfrm>
            <a:off x="913775" y="2967334"/>
            <a:ext cx="106910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>
                <a:latin typeface="Arial" charset="0"/>
                <a:ea typeface="Arial" charset="0"/>
                <a:cs typeface="Arial" charset="0"/>
              </a:rPr>
              <a:t>Il faut partir déjà du postulat selon lequel :</a:t>
            </a:r>
          </a:p>
          <a:p>
            <a:r>
              <a:rPr lang="fr-FR" sz="3600" dirty="0">
                <a:latin typeface="Arial" charset="0"/>
                <a:ea typeface="Arial" charset="0"/>
                <a:cs typeface="Arial" charset="0"/>
              </a:rPr>
              <a:t>C’est compliqué</a:t>
            </a:r>
            <a:r>
              <a:rPr lang="mr-IN" sz="3600" dirty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fr-FR" sz="3600" dirty="0">
                <a:latin typeface="Arial" charset="0"/>
                <a:ea typeface="Arial" charset="0"/>
                <a:cs typeface="Arial" charset="0"/>
              </a:rPr>
              <a:t> Nous allons avec quelques explications de vulgarisation, démystifier cette belle usine à gaz</a:t>
            </a:r>
            <a:r>
              <a:rPr lang="mr-IN" sz="3600" dirty="0">
                <a:latin typeface="Arial" charset="0"/>
                <a:ea typeface="Arial" charset="0"/>
                <a:cs typeface="Arial" charset="0"/>
              </a:rPr>
              <a:t>…</a:t>
            </a:r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632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58201"/>
          </a:xfrm>
        </p:spPr>
        <p:txBody>
          <a:bodyPr/>
          <a:lstStyle/>
          <a:p>
            <a:r>
              <a:rPr lang="fr-FR" dirty="0"/>
              <a:t>Le programme :</a:t>
            </a:r>
            <a:br>
              <a:rPr lang="fr-FR" dirty="0"/>
            </a:br>
            <a:r>
              <a:rPr lang="fr-FR" dirty="0"/>
              <a:t>« Regards sur la ville »</a:t>
            </a:r>
          </a:p>
        </p:txBody>
      </p:sp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latin typeface="Arial" charset="0"/>
                <a:ea typeface="Arial" charset="0"/>
                <a:cs typeface="Arial" charset="0"/>
              </a:rPr>
              <a:t>Est gérée par une ASL qui se nomme :</a:t>
            </a:r>
          </a:p>
          <a:p>
            <a:pPr algn="ctr"/>
            <a:r>
              <a:rPr lang="fr-FR" sz="3200" dirty="0">
                <a:latin typeface="Arial" charset="0"/>
                <a:ea typeface="Arial" charset="0"/>
                <a:cs typeface="Arial" charset="0"/>
              </a:rPr>
              <a:t>Association Syndicale Libre Follement Gerland Lot 17.</a:t>
            </a:r>
          </a:p>
          <a:p>
            <a:pPr algn="ctr"/>
            <a:endParaRPr lang="fr-FR" sz="32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fr-FR" sz="3600" dirty="0">
                <a:latin typeface="Arial" charset="0"/>
                <a:ea typeface="Arial" charset="0"/>
                <a:cs typeface="Arial" charset="0"/>
              </a:rPr>
              <a:t>Cette ASL est composée de 8 membres que nous vous présentons.</a:t>
            </a:r>
          </a:p>
        </p:txBody>
      </p:sp>
    </p:spTree>
    <p:extLst>
      <p:ext uri="{BB962C8B-B14F-4D97-AF65-F5344CB8AC3E}">
        <p14:creationId xmlns:p14="http://schemas.microsoft.com/office/powerpoint/2010/main" val="123667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latin typeface="Arial" charset="0"/>
                <a:ea typeface="Arial" charset="0"/>
                <a:cs typeface="Arial" charset="0"/>
              </a:rPr>
              <a:t>Est gérée par une ASL qui se nomme :</a:t>
            </a:r>
          </a:p>
          <a:p>
            <a:pPr algn="ctr"/>
            <a:r>
              <a:rPr lang="fr-FR" sz="3200" dirty="0">
                <a:latin typeface="Arial" charset="0"/>
                <a:ea typeface="Arial" charset="0"/>
                <a:cs typeface="Arial" charset="0"/>
              </a:rPr>
              <a:t>Association Syndicale Libre Follement Gerland Lot 17.</a:t>
            </a:r>
          </a:p>
          <a:p>
            <a:pPr algn="ctr"/>
            <a:endParaRPr lang="fr-FR" sz="3200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fr-FR" sz="3600" dirty="0">
                <a:latin typeface="Arial" charset="0"/>
                <a:ea typeface="Arial" charset="0"/>
                <a:cs typeface="Arial" charset="0"/>
              </a:rPr>
              <a:t>Cette ASL est composée de 8 membres que nous allons présenter.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13775" y="747408"/>
            <a:ext cx="1073819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Pour être très précis concernant les membres de l’ASL.</a:t>
            </a:r>
          </a:p>
          <a:p>
            <a:r>
              <a:rPr lang="fr-FR" sz="2000" b="1" dirty="0"/>
              <a:t>Un membre a été supprimé de la clef de répartition pour ce qui concerne la chaufferie uniquement.</a:t>
            </a:r>
          </a:p>
          <a:p>
            <a:r>
              <a:rPr lang="fr-FR" sz="2000" b="1" dirty="0"/>
              <a:t>Pour la masse générale, ce membre fait toujours partie de l’ASL.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228534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358201"/>
          </a:xfrm>
        </p:spPr>
        <p:txBody>
          <a:bodyPr/>
          <a:lstStyle/>
          <a:p>
            <a:r>
              <a:rPr lang="fr-FR" dirty="0"/>
              <a:t>Composition de l’ASL</a:t>
            </a:r>
            <a:br>
              <a:rPr lang="fr-FR" dirty="0"/>
            </a:br>
            <a:r>
              <a:rPr lang="fr-FR" b="1" dirty="0"/>
              <a:t>Follement Gerland Lot 17</a:t>
            </a:r>
          </a:p>
        </p:txBody>
      </p:sp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3775" y="2070847"/>
            <a:ext cx="1874977" cy="42627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/>
              <a:t>Immeuble</a:t>
            </a:r>
          </a:p>
          <a:p>
            <a:pPr algn="ctr"/>
            <a:r>
              <a:rPr lang="fr-FR" dirty="0"/>
              <a:t>Bureaux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9868" y="3298785"/>
            <a:ext cx="1181773" cy="30466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3815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B1</a:t>
            </a:r>
          </a:p>
        </p:txBody>
      </p:sp>
      <p:sp>
        <p:nvSpPr>
          <p:cNvPr id="6" name="Rectangle 5"/>
          <p:cNvSpPr/>
          <p:nvPr/>
        </p:nvSpPr>
        <p:spPr>
          <a:xfrm>
            <a:off x="7095131" y="2567352"/>
            <a:ext cx="1696844" cy="37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/>
              <a:t>Logements</a:t>
            </a:r>
          </a:p>
          <a:p>
            <a:pPr algn="ctr"/>
            <a:r>
              <a:rPr lang="fr-FR" sz="1600" dirty="0"/>
              <a:t>Bâtiment C</a:t>
            </a:r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/>
              <a:t>Stationnements tranche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102467" y="3470313"/>
            <a:ext cx="1208406" cy="112822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/>
              <a:t>Chaufferie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088916" y="2899042"/>
            <a:ext cx="870331" cy="16994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Local</a:t>
            </a:r>
          </a:p>
          <a:p>
            <a:pPr algn="ctr"/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D’activité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20586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127154" y="2714376"/>
            <a:ext cx="144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(MACIF </a:t>
            </a:r>
            <a:r>
              <a:rPr lang="fr-FR" dirty="0" err="1">
                <a:solidFill>
                  <a:schemeClr val="bg1"/>
                </a:solidFill>
              </a:rPr>
              <a:t>Immo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88154" y="4142679"/>
            <a:ext cx="1273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(Poste Habitat)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48021" y="3437227"/>
            <a:ext cx="952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(Bouygues)</a:t>
            </a:r>
          </a:p>
        </p:txBody>
      </p:sp>
    </p:spTree>
    <p:extLst>
      <p:ext uri="{BB962C8B-B14F-4D97-AF65-F5344CB8AC3E}">
        <p14:creationId xmlns:p14="http://schemas.microsoft.com/office/powerpoint/2010/main" val="75597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3775" y="2070847"/>
            <a:ext cx="1874977" cy="42627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/>
              <a:t>Immeuble</a:t>
            </a:r>
          </a:p>
          <a:p>
            <a:pPr algn="ctr"/>
            <a:r>
              <a:rPr lang="fr-FR" dirty="0"/>
              <a:t>Bureaux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9868" y="3298785"/>
            <a:ext cx="1181773" cy="30466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3815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B1</a:t>
            </a:r>
          </a:p>
        </p:txBody>
      </p:sp>
      <p:sp>
        <p:nvSpPr>
          <p:cNvPr id="6" name="Rectangle 5"/>
          <p:cNvSpPr/>
          <p:nvPr/>
        </p:nvSpPr>
        <p:spPr>
          <a:xfrm>
            <a:off x="7095131" y="2567352"/>
            <a:ext cx="1696844" cy="37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/>
              <a:t>Logements</a:t>
            </a:r>
          </a:p>
          <a:p>
            <a:pPr algn="ctr"/>
            <a:r>
              <a:rPr lang="fr-FR" sz="1600" dirty="0"/>
              <a:t>Bâtiment C</a:t>
            </a:r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/>
              <a:t>Stationnements tranche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102467" y="3470313"/>
            <a:ext cx="1208406" cy="112822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/>
              <a:t>Chaufferie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088916" y="2899042"/>
            <a:ext cx="870331" cy="16994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Local</a:t>
            </a:r>
          </a:p>
          <a:p>
            <a:pPr algn="ctr"/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D’activité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20586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127154" y="2714376"/>
            <a:ext cx="144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(MACIF </a:t>
            </a:r>
            <a:r>
              <a:rPr lang="fr-FR" dirty="0" err="1">
                <a:solidFill>
                  <a:schemeClr val="bg1"/>
                </a:solidFill>
              </a:rPr>
              <a:t>Immo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88154" y="4142679"/>
            <a:ext cx="1273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(Poste Habitat)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48021" y="3437227"/>
            <a:ext cx="952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(Bouygues)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019440" y="3849761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338 tantièmes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929413" y="4770163"/>
            <a:ext cx="1212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94 tantièmes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3800221" y="1502709"/>
            <a:ext cx="5066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Cette ASL pèse au total :1000 millièmes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3043161" y="195907"/>
            <a:ext cx="73652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/>
              <a:t>Voyons le poids de chaque membre de l’ASL uniquement pour le calcul de la répartition des </a:t>
            </a:r>
            <a:r>
              <a:rPr lang="fr-FR" sz="2400" b="1" dirty="0"/>
              <a:t>charges collectives générales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7199606" y="4264202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bg1">
                    <a:lumMod val="95000"/>
                  </a:schemeClr>
                </a:solidFill>
              </a:rPr>
              <a:t>235 tantièmes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825118" y="3406450"/>
            <a:ext cx="1465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231 tantièmes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8994990" y="3923933"/>
            <a:ext cx="1008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17 tantièmes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0123539" y="3991310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2 tantièmes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9581905" y="4963234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38 tantièmes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9683581" y="5834897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45 tantièmes</a:t>
            </a:r>
          </a:p>
        </p:txBody>
      </p:sp>
    </p:spTree>
    <p:extLst>
      <p:ext uri="{BB962C8B-B14F-4D97-AF65-F5344CB8AC3E}">
        <p14:creationId xmlns:p14="http://schemas.microsoft.com/office/powerpoint/2010/main" val="185744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62000" y="1326776"/>
            <a:ext cx="105245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Mais, allez vous nous dire : « je n’ai jamais été convoqué à l’AG de cette ASL ! »</a:t>
            </a:r>
          </a:p>
          <a:p>
            <a:r>
              <a:rPr lang="fr-FR" dirty="0"/>
              <a:t>C’est exact.</a:t>
            </a:r>
          </a:p>
          <a:p>
            <a:r>
              <a:rPr lang="fr-FR" dirty="0"/>
              <a:t>Par contre, vous avez été convoqué à au moins une AG d’un membre de l’ASL, car vous êtes le copropriétaire d’un membre de l’ASL.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62000" y="2771437"/>
            <a:ext cx="4195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Ah ! Nous l’avions dit</a:t>
            </a:r>
            <a:r>
              <a:rPr lang="mr-IN" dirty="0"/>
              <a:t>…</a:t>
            </a:r>
            <a:r>
              <a:rPr lang="fr-FR" dirty="0"/>
              <a:t> Ce n’est pas simple.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62000" y="3385101"/>
            <a:ext cx="10274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résumé : Vous êtes copropriétaire dans au moins un volume, avec d’autres copropriétaires. Ce volume constitué de copropriétaires est un membre de :</a:t>
            </a:r>
          </a:p>
          <a:p>
            <a:r>
              <a:rPr lang="fr-FR" b="1" dirty="0"/>
              <a:t>l’Association Syndicale Libre follement Gerland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762000" y="4619541"/>
            <a:ext cx="73117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 règle générale vous êtes copropriétaire dans 2 volumes membres de l’ASL.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/>
              <a:t>Copropriétaire dans un volume de logements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/>
              <a:t>Copropriétaire dans un volume de garages</a:t>
            </a:r>
          </a:p>
          <a:p>
            <a:pPr marL="742950" lvl="1" indent="-285750">
              <a:buFont typeface="Arial" charset="0"/>
              <a:buChar char="•"/>
            </a:pPr>
            <a:r>
              <a:rPr lang="fr-FR" dirty="0"/>
              <a:t>C’est la raison pour laquelle vous êtes invité à deux AG différentes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762000" y="6145099"/>
            <a:ext cx="382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Reprenons notre diapositive précédente</a:t>
            </a:r>
          </a:p>
        </p:txBody>
      </p:sp>
    </p:spTree>
    <p:extLst>
      <p:ext uri="{BB962C8B-B14F-4D97-AF65-F5344CB8AC3E}">
        <p14:creationId xmlns:p14="http://schemas.microsoft.com/office/powerpoint/2010/main" val="197062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uiExpand="1" build="p" bldLvl="2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3775" y="2070847"/>
            <a:ext cx="10838954" cy="426271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3775" y="2070847"/>
            <a:ext cx="1874977" cy="426271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/>
              <a:t>Immeuble</a:t>
            </a:r>
          </a:p>
          <a:p>
            <a:pPr algn="ctr"/>
            <a:r>
              <a:rPr lang="fr-FR" dirty="0"/>
              <a:t>Bureaux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82101" y="2674051"/>
            <a:ext cx="2613071" cy="367138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Forment l’ensemble</a:t>
            </a:r>
          </a:p>
          <a:p>
            <a:pPr algn="ctr"/>
            <a:r>
              <a:rPr lang="fr-FR" sz="3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</a:t>
            </a:r>
          </a:p>
          <a:p>
            <a:pPr algn="ctr"/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39868" y="3298785"/>
            <a:ext cx="1181773" cy="3046652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</a:t>
            </a:r>
          </a:p>
        </p:txBody>
      </p:sp>
      <p:sp>
        <p:nvSpPr>
          <p:cNvPr id="5" name="Rectangle 4"/>
          <p:cNvSpPr/>
          <p:nvPr/>
        </p:nvSpPr>
        <p:spPr>
          <a:xfrm>
            <a:off x="4343815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B1</a:t>
            </a:r>
          </a:p>
        </p:txBody>
      </p:sp>
      <p:sp>
        <p:nvSpPr>
          <p:cNvPr id="6" name="Rectangle 5"/>
          <p:cNvSpPr/>
          <p:nvPr/>
        </p:nvSpPr>
        <p:spPr>
          <a:xfrm>
            <a:off x="7095131" y="2567352"/>
            <a:ext cx="1696844" cy="376620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/>
              <a:t>Logements</a:t>
            </a:r>
          </a:p>
          <a:p>
            <a:pPr algn="ctr"/>
            <a:r>
              <a:rPr lang="fr-FR" sz="1600" dirty="0"/>
              <a:t>Bâtiment C</a:t>
            </a:r>
          </a:p>
        </p:txBody>
      </p:sp>
      <p:sp>
        <p:nvSpPr>
          <p:cNvPr id="8" name="Rectangle 7"/>
          <p:cNvSpPr/>
          <p:nvPr/>
        </p:nvSpPr>
        <p:spPr>
          <a:xfrm>
            <a:off x="8877782" y="5419162"/>
            <a:ext cx="2820813" cy="914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Stationnements tranche 2</a:t>
            </a:r>
          </a:p>
        </p:txBody>
      </p:sp>
      <p:sp>
        <p:nvSpPr>
          <p:cNvPr id="9" name="Rectangle 8"/>
          <p:cNvSpPr/>
          <p:nvPr/>
        </p:nvSpPr>
        <p:spPr>
          <a:xfrm>
            <a:off x="9088916" y="4598544"/>
            <a:ext cx="2609679" cy="8206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/>
              <a:t>Stationnements tranche 1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102467" y="3470313"/>
            <a:ext cx="1208406" cy="1128228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/>
              <a:t>Chaufferie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088916" y="2899042"/>
            <a:ext cx="870331" cy="16994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Local</a:t>
            </a:r>
          </a:p>
          <a:p>
            <a:pPr algn="ctr"/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D’activité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20586" y="3798574"/>
            <a:ext cx="1196253" cy="2558733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Logements</a:t>
            </a:r>
          </a:p>
          <a:p>
            <a:pPr algn="ctr"/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Bâtiment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B2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127154" y="2714376"/>
            <a:ext cx="1448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(MACIF </a:t>
            </a:r>
            <a:r>
              <a:rPr lang="fr-FR" dirty="0" err="1">
                <a:solidFill>
                  <a:schemeClr val="bg1"/>
                </a:solidFill>
              </a:rPr>
              <a:t>Immo</a:t>
            </a:r>
            <a:r>
              <a:rPr lang="fr-FR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2888154" y="4142679"/>
            <a:ext cx="12739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(Poste Habitat)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9048021" y="3437227"/>
            <a:ext cx="9521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(Bouygues)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019440" y="3849761"/>
            <a:ext cx="1534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338 tantièmes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2929413" y="4770163"/>
            <a:ext cx="1212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94 tantièmes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7199606" y="4264202"/>
            <a:ext cx="1694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>
                <a:solidFill>
                  <a:schemeClr val="bg1">
                    <a:lumMod val="95000"/>
                  </a:schemeClr>
                </a:solidFill>
              </a:rPr>
              <a:t>235 tantièmes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825118" y="3406450"/>
            <a:ext cx="14653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231 tantièmes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8994990" y="3923933"/>
            <a:ext cx="1008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17 tantièmes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10123539" y="3991310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2 tantièmes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9581905" y="4963234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bg1">
                    <a:lumMod val="95000"/>
                  </a:schemeClr>
                </a:solidFill>
              </a:rPr>
              <a:t>38 tantièmes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9683581" y="5834897"/>
            <a:ext cx="1412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45 tantièmes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969810" y="480483"/>
            <a:ext cx="649780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Nous allons réaliser un focus sur deux copropriétés :</a:t>
            </a:r>
          </a:p>
          <a:p>
            <a:pPr marL="285750" indent="-285750">
              <a:buFont typeface="Arial" charset="0"/>
              <a:buChar char="•"/>
            </a:pPr>
            <a:r>
              <a:rPr lang="fr-FR" sz="2400" dirty="0"/>
              <a:t>Logement Bâtiment C</a:t>
            </a:r>
          </a:p>
          <a:p>
            <a:pPr marL="285750" indent="-285750">
              <a:buFont typeface="Arial" charset="0"/>
              <a:buChar char="•"/>
            </a:pPr>
            <a:r>
              <a:rPr lang="fr-FR" sz="2400" dirty="0"/>
              <a:t>Stationnements tranche 1</a:t>
            </a:r>
          </a:p>
        </p:txBody>
      </p:sp>
    </p:spTree>
    <p:extLst>
      <p:ext uri="{BB962C8B-B14F-4D97-AF65-F5344CB8AC3E}">
        <p14:creationId xmlns:p14="http://schemas.microsoft.com/office/powerpoint/2010/main" val="109527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68632" y="1334084"/>
            <a:ext cx="2953400" cy="51165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  <a:effectLst>
            <a:outerShdw blurRad="50800" dist="254000" dir="2700000" algn="tl" rotWithShape="0">
              <a:schemeClr val="accent4">
                <a:lumMod val="60000"/>
                <a:lumOff val="40000"/>
                <a:alpha val="77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600" dirty="0"/>
              <a:t>Logements</a:t>
            </a:r>
          </a:p>
          <a:p>
            <a:pPr algn="ctr"/>
            <a:r>
              <a:rPr lang="fr-FR" sz="1600" dirty="0"/>
              <a:t>Bâtiment C</a:t>
            </a:r>
          </a:p>
        </p:txBody>
      </p:sp>
      <p:sp>
        <p:nvSpPr>
          <p:cNvPr id="9" name="Rectangle 8"/>
          <p:cNvSpPr/>
          <p:nvPr/>
        </p:nvSpPr>
        <p:spPr>
          <a:xfrm>
            <a:off x="6455966" y="4168589"/>
            <a:ext cx="4855017" cy="228208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Stationnements tranche 1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185525" y="251671"/>
            <a:ext cx="8934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/>
              <a:t>Vous possédez un lot dans le « Bâtiment C » combien de personnes sont dans ce cas ? </a:t>
            </a:r>
          </a:p>
        </p:txBody>
      </p:sp>
      <p:cxnSp>
        <p:nvCxnSpPr>
          <p:cNvPr id="4" name="Connecteur droit 3"/>
          <p:cNvCxnSpPr/>
          <p:nvPr/>
        </p:nvCxnSpPr>
        <p:spPr>
          <a:xfrm>
            <a:off x="2468632" y="6070171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2478796" y="5641765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478796" y="516959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468631" y="4676771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2491545" y="416308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2468630" y="355091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468629" y="2938740"/>
            <a:ext cx="2930487" cy="11017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2939463" y="2945659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3618844" y="2931821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4048542" y="2945659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4789227" y="2949757"/>
            <a:ext cx="20171" cy="351193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3025837" y="304158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4134147" y="3707713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4109846" y="3060281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2995586" y="4249417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4188846" y="5244916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445719" y="6062402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4832311" y="6063474"/>
            <a:ext cx="450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Lot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2816871" y="2068901"/>
            <a:ext cx="2254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Il y a </a:t>
            </a:r>
            <a:r>
              <a:rPr lang="fr-FR" b="1" dirty="0">
                <a:solidFill>
                  <a:schemeClr val="bg1"/>
                </a:solidFill>
              </a:rPr>
              <a:t>85 lots</a:t>
            </a:r>
          </a:p>
          <a:p>
            <a:pPr algn="ctr"/>
            <a:r>
              <a:rPr lang="fr-FR" dirty="0">
                <a:solidFill>
                  <a:schemeClr val="bg1"/>
                </a:solidFill>
              </a:rPr>
              <a:t>dans cette copropriété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1465569" y="741168"/>
            <a:ext cx="89982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La totalité des 85 lots représentent 5000 millièmes de cette copropriété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455966" y="1874563"/>
            <a:ext cx="4988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/>
              <a:t>Et sur la première tranche de parking ?</a:t>
            </a:r>
          </a:p>
        </p:txBody>
      </p:sp>
    </p:spTree>
    <p:extLst>
      <p:ext uri="{BB962C8B-B14F-4D97-AF65-F5344CB8AC3E}">
        <p14:creationId xmlns:p14="http://schemas.microsoft.com/office/powerpoint/2010/main" val="7544403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1416</TotalTime>
  <Words>752</Words>
  <Application>Microsoft Macintosh PowerPoint</Application>
  <PresentationFormat>Grand écran</PresentationFormat>
  <Paragraphs>203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Tw Cen MT</vt:lpstr>
      <vt:lpstr>Ronds dans l’eau</vt:lpstr>
      <vt:lpstr>Gouvernance de la résidence Regards sur la ville</vt:lpstr>
      <vt:lpstr>Premier principe</vt:lpstr>
      <vt:lpstr>Le programme : « Regards sur la ville »</vt:lpstr>
      <vt:lpstr>Présentation PowerPoint</vt:lpstr>
      <vt:lpstr>Composition de l’ASL Follement Gerland Lot 17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Gouvernance de la résidence</dc:title>
  <dc:creator>Utilisateur de Microsoft Office</dc:creator>
  <cp:lastModifiedBy>Hervé CHAUSSENDE</cp:lastModifiedBy>
  <cp:revision>153</cp:revision>
  <dcterms:created xsi:type="dcterms:W3CDTF">2018-05-24T15:19:56Z</dcterms:created>
  <dcterms:modified xsi:type="dcterms:W3CDTF">2019-09-07T09:02:58Z</dcterms:modified>
</cp:coreProperties>
</file>